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67" r:id="rId2"/>
    <p:sldId id="268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69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3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224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reading-comprehension-worksheets-roi-resources-junior-senior-infants-sphe/reading-comprehension-worksheets-roi-resources-junior-senior-infants-sphe-myself/reading-comprehension-worksheets-roi-resources-junior-senior-infants-sphe-myself-safety-issues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reading-comprehension-worksheets-roi-resources-junior-senior-infants-sphe/reading-comprehension-worksheets-roi-resources-junior-senior-infants-sphe-myself/reading-comprehension-worksheets-roi-resources-junior-senior-infants-sphe-myself-safety-issue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95A56B33-F157-55BE-EFED-1A7E8E1CEAD9}"/>
              </a:ext>
            </a:extLst>
          </p:cNvPr>
          <p:cNvSpPr/>
          <p:nvPr userDrawn="1"/>
        </p:nvSpPr>
        <p:spPr>
          <a:xfrm>
            <a:off x="0" y="5816009"/>
            <a:ext cx="9144000" cy="1041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8575" cap="rnd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E61F367D-A9B1-B3BB-EF4A-557628AE5D87}"/>
              </a:ext>
            </a:extLst>
          </p:cNvPr>
          <p:cNvSpPr/>
          <p:nvPr userDrawn="1"/>
        </p:nvSpPr>
        <p:spPr>
          <a:xfrm>
            <a:off x="0" y="5816009"/>
            <a:ext cx="9144000" cy="1041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of Rectangle 2">
            <a:extLst>
              <a:ext uri="{FF2B5EF4-FFF2-40B4-BE49-F238E27FC236}">
                <a16:creationId xmlns:a16="http://schemas.microsoft.com/office/drawing/2014/main" id="{9071B433-AC51-C289-C4F1-8C35A066BDEC}"/>
              </a:ext>
            </a:extLst>
          </p:cNvPr>
          <p:cNvSpPr/>
          <p:nvPr/>
        </p:nvSpPr>
        <p:spPr>
          <a:xfrm>
            <a:off x="441789" y="421240"/>
            <a:ext cx="2188396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The Home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66947D-BE74-F442-53FA-66631BE08723}"/>
              </a:ext>
            </a:extLst>
          </p:cNvPr>
          <p:cNvSpPr txBox="1"/>
          <p:nvPr/>
        </p:nvSpPr>
        <p:spPr>
          <a:xfrm>
            <a:off x="798816" y="1674539"/>
            <a:ext cx="7546368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0"/>
              </a:spcBef>
              <a:spcAft>
                <a:spcPts val="1200"/>
              </a:spcAft>
            </a:pPr>
            <a:r>
              <a:rPr lang="en-GB" sz="1800" b="0" i="0" u="none" strike="noStrike" dirty="0">
                <a:solidFill>
                  <a:srgbClr val="595959"/>
                </a:solidFill>
                <a:effectLst/>
              </a:rPr>
              <a:t>There are lots of different objects in the home.</a:t>
            </a:r>
            <a:br>
              <a:rPr lang="en-GB" b="0" dirty="0">
                <a:effectLst/>
              </a:rPr>
            </a:br>
            <a:br>
              <a:rPr lang="en-GB" b="0" dirty="0">
                <a:effectLst/>
              </a:rPr>
            </a:br>
            <a:r>
              <a:rPr lang="en-GB" sz="1800" b="0" i="0" u="none" strike="noStrike" dirty="0">
                <a:solidFill>
                  <a:srgbClr val="595959"/>
                </a:solidFill>
                <a:effectLst/>
              </a:rPr>
              <a:t>There are some things we need to be careful of and let adults use. There are other things that can be dangerous if we don’t use them properly.</a:t>
            </a:r>
            <a:endParaRPr lang="en-GB" b="0" dirty="0">
              <a:effectLst/>
            </a:endParaRPr>
          </a:p>
          <a:p>
            <a:br>
              <a:rPr lang="en-GB" dirty="0"/>
            </a:b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5EF2172-05BF-D459-5E78-E7583F1B1F8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5144" y="3678824"/>
            <a:ext cx="2648691" cy="1873309"/>
          </a:xfrm>
          <a:prstGeom prst="roundRect">
            <a:avLst>
              <a:gd name="adj" fmla="val 6178"/>
            </a:avLst>
          </a:prstGeom>
        </p:spPr>
      </p:pic>
      <p:pic>
        <p:nvPicPr>
          <p:cNvPr id="9" name="Picture 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A6BD3365-7117-42AE-74B8-39C66AD519A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255" y="3678824"/>
            <a:ext cx="2648691" cy="1873309"/>
          </a:xfrm>
          <a:prstGeom prst="roundRect">
            <a:avLst>
              <a:gd name="adj" fmla="val 6178"/>
            </a:avLst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8E7CA1-3158-DCC9-D03B-A8DA498A00B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65759" y="3678824"/>
            <a:ext cx="2648691" cy="1873309"/>
          </a:xfrm>
          <a:prstGeom prst="roundRect">
            <a:avLst>
              <a:gd name="adj" fmla="val 6178"/>
            </a:avLst>
          </a:prstGeom>
        </p:spPr>
      </p:pic>
    </p:spTree>
    <p:extLst>
      <p:ext uri="{BB962C8B-B14F-4D97-AF65-F5344CB8AC3E}">
        <p14:creationId xmlns:p14="http://schemas.microsoft.com/office/powerpoint/2010/main" val="393047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of Rectangle 2">
            <a:extLst>
              <a:ext uri="{FF2B5EF4-FFF2-40B4-BE49-F238E27FC236}">
                <a16:creationId xmlns:a16="http://schemas.microsoft.com/office/drawing/2014/main" id="{9071B433-AC51-C289-C4F1-8C35A066BDEC}"/>
              </a:ext>
            </a:extLst>
          </p:cNvPr>
          <p:cNvSpPr/>
          <p:nvPr/>
        </p:nvSpPr>
        <p:spPr>
          <a:xfrm>
            <a:off x="441789" y="421240"/>
            <a:ext cx="2188396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The Kitchen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96FA1A-71AE-AC62-E15D-AE1A054A0110}"/>
              </a:ext>
            </a:extLst>
          </p:cNvPr>
          <p:cNvSpPr txBox="1"/>
          <p:nvPr/>
        </p:nvSpPr>
        <p:spPr>
          <a:xfrm>
            <a:off x="798816" y="1253298"/>
            <a:ext cx="75463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dirty="0">
                <a:solidFill>
                  <a:srgbClr val="595959"/>
                </a:solidFill>
              </a:rPr>
              <a:t>There are some things in the kitchen that can be dangerous.</a:t>
            </a:r>
            <a:endParaRPr lang="en-US" dirty="0">
              <a:solidFill>
                <a:srgbClr val="595959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121C61-562F-699A-AD6C-FCA96ED9B72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0976" y="1745771"/>
            <a:ext cx="7557026" cy="4428998"/>
          </a:xfrm>
          <a:prstGeom prst="roundRect">
            <a:avLst>
              <a:gd name="adj" fmla="val 6178"/>
            </a:avLst>
          </a:prstGeom>
          <a:ln w="19050">
            <a:solidFill>
              <a:srgbClr val="18A0DB"/>
            </a:solidFill>
          </a:ln>
        </p:spPr>
      </p:pic>
      <p:sp>
        <p:nvSpPr>
          <p:cNvPr id="6" name="Round Diagonal Corner of Rectangle 5">
            <a:extLst>
              <a:ext uri="{FF2B5EF4-FFF2-40B4-BE49-F238E27FC236}">
                <a16:creationId xmlns:a16="http://schemas.microsoft.com/office/drawing/2014/main" id="{145677D7-9AFD-DABD-5BD8-97204A5A66A4}"/>
              </a:ext>
            </a:extLst>
          </p:cNvPr>
          <p:cNvSpPr/>
          <p:nvPr/>
        </p:nvSpPr>
        <p:spPr>
          <a:xfrm>
            <a:off x="5676038" y="5543057"/>
            <a:ext cx="2702512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think of any?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670759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of Rectangle 2">
            <a:extLst>
              <a:ext uri="{FF2B5EF4-FFF2-40B4-BE49-F238E27FC236}">
                <a16:creationId xmlns:a16="http://schemas.microsoft.com/office/drawing/2014/main" id="{9071B433-AC51-C289-C4F1-8C35A066BDEC}"/>
              </a:ext>
            </a:extLst>
          </p:cNvPr>
          <p:cNvSpPr/>
          <p:nvPr/>
        </p:nvSpPr>
        <p:spPr>
          <a:xfrm>
            <a:off x="441788" y="421240"/>
            <a:ext cx="3369923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Safety in the Kitchen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4991D1-8280-B756-0E27-25DFB0B5BC6A}"/>
              </a:ext>
            </a:extLst>
          </p:cNvPr>
          <p:cNvSpPr txBox="1"/>
          <p:nvPr/>
        </p:nvSpPr>
        <p:spPr>
          <a:xfrm>
            <a:off x="798816" y="1253298"/>
            <a:ext cx="754636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18A0DB"/>
                </a:solidFill>
              </a:rPr>
              <a:t>Sharp objects:</a:t>
            </a:r>
            <a:r>
              <a:rPr lang="en-GB" b="1" dirty="0">
                <a:solidFill>
                  <a:srgbClr val="18A0DB"/>
                </a:solidFill>
              </a:rPr>
              <a:t> </a:t>
            </a:r>
            <a:r>
              <a:rPr lang="en-GB" dirty="0">
                <a:solidFill>
                  <a:srgbClr val="595959"/>
                </a:solidFill>
              </a:rPr>
              <a:t>Knives, forks and other sharp objects are dangerous. Adults should use sharp knives as we could cut ourselves.</a:t>
            </a:r>
          </a:p>
          <a:p>
            <a:endParaRPr lang="en-GB" dirty="0">
              <a:solidFill>
                <a:srgbClr val="595959"/>
              </a:solidFill>
            </a:endParaRPr>
          </a:p>
          <a:p>
            <a:r>
              <a:rPr lang="en-GB" b="1" u="sng" dirty="0">
                <a:solidFill>
                  <a:srgbClr val="18A0DB"/>
                </a:solidFill>
              </a:rPr>
              <a:t>Heat in the kitchen:</a:t>
            </a:r>
            <a:r>
              <a:rPr lang="en-GB" b="1" dirty="0">
                <a:solidFill>
                  <a:srgbClr val="18A0DB"/>
                </a:solidFill>
              </a:rPr>
              <a:t> </a:t>
            </a:r>
            <a:r>
              <a:rPr lang="en-GB" dirty="0">
                <a:solidFill>
                  <a:srgbClr val="595959"/>
                </a:solidFill>
              </a:rPr>
              <a:t>Ovens, grills, hobs and kettles are all very hot. We must always let adults open them and use them. We could burn our hands, or hurt our skin.</a:t>
            </a:r>
          </a:p>
          <a:p>
            <a:endParaRPr lang="en-GB" dirty="0">
              <a:solidFill>
                <a:srgbClr val="595959"/>
              </a:solidFill>
            </a:endParaRPr>
          </a:p>
          <a:p>
            <a:r>
              <a:rPr lang="en-GB" b="1" u="sng" dirty="0">
                <a:solidFill>
                  <a:srgbClr val="18A0DB"/>
                </a:solidFill>
              </a:rPr>
              <a:t>Hot water</a:t>
            </a:r>
            <a:r>
              <a:rPr lang="en-GB" b="1" u="sng" dirty="0">
                <a:solidFill>
                  <a:srgbClr val="595959"/>
                </a:solidFill>
              </a:rPr>
              <a:t>:</a:t>
            </a:r>
            <a:r>
              <a:rPr lang="en-GB" b="1" dirty="0">
                <a:solidFill>
                  <a:srgbClr val="595959"/>
                </a:solidFill>
              </a:rPr>
              <a:t> </a:t>
            </a:r>
            <a:r>
              <a:rPr lang="en-GB" dirty="0">
                <a:solidFill>
                  <a:srgbClr val="595959"/>
                </a:solidFill>
              </a:rPr>
              <a:t>Boiling water from the kettle, and from pots is really dangerous. The hot steam can burn and the hot water is dangerous.</a:t>
            </a:r>
            <a:endParaRPr lang="en-US" dirty="0">
              <a:solidFill>
                <a:srgbClr val="595959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7C4BD9-56A3-C69B-91FE-821C4F6CE7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7" t="-69643" r="-6339" b="-51268"/>
          <a:stretch/>
        </p:blipFill>
        <p:spPr>
          <a:xfrm rot="19503594">
            <a:off x="792350" y="4334573"/>
            <a:ext cx="2913560" cy="122220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D489F1-4145-B324-60F7-6F02CC2A1A0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88697" y="4162060"/>
            <a:ext cx="1264519" cy="187036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4BED7C-1B75-AD64-FEE7-CF31D4E6274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4049" y="4132299"/>
            <a:ext cx="1444422" cy="162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34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of Rectangle 2">
            <a:extLst>
              <a:ext uri="{FF2B5EF4-FFF2-40B4-BE49-F238E27FC236}">
                <a16:creationId xmlns:a16="http://schemas.microsoft.com/office/drawing/2014/main" id="{9071B433-AC51-C289-C4F1-8C35A066BDEC}"/>
              </a:ext>
            </a:extLst>
          </p:cNvPr>
          <p:cNvSpPr/>
          <p:nvPr/>
        </p:nvSpPr>
        <p:spPr>
          <a:xfrm>
            <a:off x="441788" y="421240"/>
            <a:ext cx="4006922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Safety in the Sitting Room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E12D09-3959-3C57-DAE6-251A0250CBC7}"/>
              </a:ext>
            </a:extLst>
          </p:cNvPr>
          <p:cNvSpPr txBox="1"/>
          <p:nvPr/>
        </p:nvSpPr>
        <p:spPr>
          <a:xfrm>
            <a:off x="798816" y="1253298"/>
            <a:ext cx="75463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dirty="0">
                <a:solidFill>
                  <a:srgbClr val="595959"/>
                </a:solidFill>
              </a:rPr>
              <a:t>There can be dangers in the sitting room. We must be careful.</a:t>
            </a:r>
            <a:endParaRPr lang="en-US" dirty="0">
              <a:solidFill>
                <a:srgbClr val="595959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A74AA0-D13D-1FBC-C9F0-1B3ABE8A4D3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0976" y="1745771"/>
            <a:ext cx="7557026" cy="4428998"/>
          </a:xfrm>
          <a:prstGeom prst="roundRect">
            <a:avLst>
              <a:gd name="adj" fmla="val 6178"/>
            </a:avLst>
          </a:prstGeom>
          <a:ln w="19050">
            <a:solidFill>
              <a:srgbClr val="18A0DB"/>
            </a:solidFill>
          </a:ln>
        </p:spPr>
      </p:pic>
      <p:sp>
        <p:nvSpPr>
          <p:cNvPr id="6" name="Round Diagonal Corner of Rectangle 5">
            <a:extLst>
              <a:ext uri="{FF2B5EF4-FFF2-40B4-BE49-F238E27FC236}">
                <a16:creationId xmlns:a16="http://schemas.microsoft.com/office/drawing/2014/main" id="{55DE29E6-60DB-A59C-79D8-3AF4DCDA8AF6}"/>
              </a:ext>
            </a:extLst>
          </p:cNvPr>
          <p:cNvSpPr/>
          <p:nvPr/>
        </p:nvSpPr>
        <p:spPr>
          <a:xfrm>
            <a:off x="5676038" y="5543057"/>
            <a:ext cx="2702512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think of any?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23740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of Rectangle 2">
            <a:extLst>
              <a:ext uri="{FF2B5EF4-FFF2-40B4-BE49-F238E27FC236}">
                <a16:creationId xmlns:a16="http://schemas.microsoft.com/office/drawing/2014/main" id="{9071B433-AC51-C289-C4F1-8C35A066BDEC}"/>
              </a:ext>
            </a:extLst>
          </p:cNvPr>
          <p:cNvSpPr/>
          <p:nvPr/>
        </p:nvSpPr>
        <p:spPr>
          <a:xfrm>
            <a:off x="441787" y="421240"/>
            <a:ext cx="4335695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Dangers in the Sitting Room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00063E-A420-E060-F3C6-28F0E2011E9E}"/>
              </a:ext>
            </a:extLst>
          </p:cNvPr>
          <p:cNvSpPr txBox="1"/>
          <p:nvPr/>
        </p:nvSpPr>
        <p:spPr>
          <a:xfrm>
            <a:off x="798816" y="1253298"/>
            <a:ext cx="754636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18A0DB"/>
                </a:solidFill>
              </a:rPr>
              <a:t>Fireplaces: </a:t>
            </a:r>
            <a:r>
              <a:rPr lang="en-GB" dirty="0">
                <a:solidFill>
                  <a:srgbClr val="595959"/>
                </a:solidFill>
              </a:rPr>
              <a:t>Fireplaces, with open fires and stoves can burn us. Don’t stand too close and never touch them.</a:t>
            </a:r>
          </a:p>
          <a:p>
            <a:endParaRPr lang="en-GB" dirty="0">
              <a:solidFill>
                <a:srgbClr val="595959"/>
              </a:solidFill>
            </a:endParaRPr>
          </a:p>
          <a:p>
            <a:r>
              <a:rPr lang="en-GB" b="1" dirty="0">
                <a:solidFill>
                  <a:srgbClr val="18A0DB"/>
                </a:solidFill>
              </a:rPr>
              <a:t>Sockets: </a:t>
            </a:r>
            <a:r>
              <a:rPr lang="en-GB" dirty="0">
                <a:solidFill>
                  <a:srgbClr val="595959"/>
                </a:solidFill>
              </a:rPr>
              <a:t>Sockets are used for electricity. Never stick anything into them, or touch them, especially if your hands are wet.</a:t>
            </a:r>
          </a:p>
          <a:p>
            <a:endParaRPr lang="en-GB" dirty="0">
              <a:solidFill>
                <a:srgbClr val="595959"/>
              </a:solidFill>
            </a:endParaRPr>
          </a:p>
          <a:p>
            <a:r>
              <a:rPr lang="en-GB" b="1" dirty="0">
                <a:solidFill>
                  <a:srgbClr val="18A0DB"/>
                </a:solidFill>
              </a:rPr>
              <a:t>Trips and falls</a:t>
            </a:r>
            <a:r>
              <a:rPr lang="en-GB" dirty="0">
                <a:solidFill>
                  <a:srgbClr val="595959"/>
                </a:solidFill>
              </a:rPr>
              <a:t>: We shouldn’t leave toys or other things on the floor. We might trip.</a:t>
            </a:r>
          </a:p>
          <a:p>
            <a:endParaRPr lang="en-GB" dirty="0">
              <a:solidFill>
                <a:srgbClr val="595959"/>
              </a:solidFill>
            </a:endParaRPr>
          </a:p>
          <a:p>
            <a:r>
              <a:rPr lang="en-GB" b="1" dirty="0">
                <a:solidFill>
                  <a:srgbClr val="18A0DB"/>
                </a:solidFill>
              </a:rPr>
              <a:t>Candles: </a:t>
            </a:r>
            <a:r>
              <a:rPr lang="en-GB" dirty="0">
                <a:solidFill>
                  <a:srgbClr val="595959"/>
                </a:solidFill>
              </a:rPr>
              <a:t>Never light candles. Adults can light them and should put them in a safe place.</a:t>
            </a:r>
            <a:endParaRPr lang="en-US" dirty="0">
              <a:solidFill>
                <a:srgbClr val="595959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0EA9D6-3869-2565-F7AE-AAB9C9D9733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7717" y="4513592"/>
            <a:ext cx="1981947" cy="15190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5AA0F93-6C18-00C5-A41F-FBBF8347047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345190">
            <a:off x="5508825" y="4770582"/>
            <a:ext cx="1057397" cy="9597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103003-ACFF-45FB-4616-E03B9EE046B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3071" y="4987434"/>
            <a:ext cx="2102347" cy="91825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1257950-9588-D30E-3D69-B1B66FA31D3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0132">
            <a:off x="6899630" y="4477600"/>
            <a:ext cx="1252595" cy="1545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31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of Rectangle 2">
            <a:extLst>
              <a:ext uri="{FF2B5EF4-FFF2-40B4-BE49-F238E27FC236}">
                <a16:creationId xmlns:a16="http://schemas.microsoft.com/office/drawing/2014/main" id="{9071B433-AC51-C289-C4F1-8C35A066BDEC}"/>
              </a:ext>
            </a:extLst>
          </p:cNvPr>
          <p:cNvSpPr/>
          <p:nvPr/>
        </p:nvSpPr>
        <p:spPr>
          <a:xfrm>
            <a:off x="441788" y="421240"/>
            <a:ext cx="3595956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Safety in the Bathroom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34B3ED-BF5A-A90E-130B-1ADE460BBDD5}"/>
              </a:ext>
            </a:extLst>
          </p:cNvPr>
          <p:cNvSpPr txBox="1"/>
          <p:nvPr/>
        </p:nvSpPr>
        <p:spPr>
          <a:xfrm>
            <a:off x="798816" y="1253298"/>
            <a:ext cx="75463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dirty="0"/>
              <a:t>Have a look at this bathroom</a:t>
            </a:r>
            <a:endParaRPr lang="en-US" dirty="0">
              <a:solidFill>
                <a:srgbClr val="595959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2160E2-374E-D640-9C5A-C7FAA5AFDE0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0976" y="1745771"/>
            <a:ext cx="7557026" cy="4428998"/>
          </a:xfrm>
          <a:prstGeom prst="roundRect">
            <a:avLst>
              <a:gd name="adj" fmla="val 6178"/>
            </a:avLst>
          </a:prstGeom>
          <a:ln w="19050">
            <a:solidFill>
              <a:srgbClr val="18A0DB"/>
            </a:solidFill>
          </a:ln>
        </p:spPr>
      </p:pic>
      <p:sp>
        <p:nvSpPr>
          <p:cNvPr id="6" name="Round Diagonal Corner of Rectangle 5">
            <a:extLst>
              <a:ext uri="{FF2B5EF4-FFF2-40B4-BE49-F238E27FC236}">
                <a16:creationId xmlns:a16="http://schemas.microsoft.com/office/drawing/2014/main" id="{93D5C2F0-B27F-69E7-37D4-B0FDBDD350F1}"/>
              </a:ext>
            </a:extLst>
          </p:cNvPr>
          <p:cNvSpPr/>
          <p:nvPr/>
        </p:nvSpPr>
        <p:spPr>
          <a:xfrm>
            <a:off x="4756935" y="5543057"/>
            <a:ext cx="3621615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think of any dangers?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68602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of Rectangle 2">
            <a:extLst>
              <a:ext uri="{FF2B5EF4-FFF2-40B4-BE49-F238E27FC236}">
                <a16:creationId xmlns:a16="http://schemas.microsoft.com/office/drawing/2014/main" id="{9071B433-AC51-C289-C4F1-8C35A066BDEC}"/>
              </a:ext>
            </a:extLst>
          </p:cNvPr>
          <p:cNvSpPr/>
          <p:nvPr/>
        </p:nvSpPr>
        <p:spPr>
          <a:xfrm>
            <a:off x="441788" y="421240"/>
            <a:ext cx="3760342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Dangers in the Bathroom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6FB931-F7C9-997C-18B0-CD41612D8E27}"/>
              </a:ext>
            </a:extLst>
          </p:cNvPr>
          <p:cNvSpPr txBox="1"/>
          <p:nvPr/>
        </p:nvSpPr>
        <p:spPr>
          <a:xfrm>
            <a:off x="798816" y="1397675"/>
            <a:ext cx="754636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18A0DB"/>
                </a:solidFill>
              </a:rPr>
              <a:t>Water: </a:t>
            </a:r>
            <a:r>
              <a:rPr lang="en-GB" dirty="0"/>
              <a:t>Water can be dangerous. We must always have an adult </a:t>
            </a:r>
            <a:br>
              <a:rPr lang="en-GB" dirty="0"/>
            </a:br>
            <a:r>
              <a:rPr lang="en-GB" dirty="0"/>
              <a:t>with us to use the bathtub.</a:t>
            </a:r>
          </a:p>
          <a:p>
            <a:br>
              <a:rPr lang="en-GB" dirty="0"/>
            </a:br>
            <a:r>
              <a:rPr lang="en-GB" b="1" dirty="0">
                <a:solidFill>
                  <a:srgbClr val="18A0DB"/>
                </a:solidFill>
              </a:rPr>
              <a:t>Sharp objects: </a:t>
            </a:r>
            <a:r>
              <a:rPr lang="en-GB" dirty="0"/>
              <a:t>Razors are very sharp. Don’t touch them as they</a:t>
            </a:r>
            <a:br>
              <a:rPr lang="en-GB" dirty="0"/>
            </a:br>
            <a:r>
              <a:rPr lang="en-GB" dirty="0"/>
              <a:t>could cut us.</a:t>
            </a:r>
          </a:p>
          <a:p>
            <a:br>
              <a:rPr lang="en-GB" dirty="0"/>
            </a:br>
            <a:r>
              <a:rPr lang="en-GB" b="1" dirty="0">
                <a:solidFill>
                  <a:srgbClr val="18A0DB"/>
                </a:solidFill>
              </a:rPr>
              <a:t>Slips: </a:t>
            </a:r>
            <a:r>
              <a:rPr lang="en-GB" dirty="0"/>
              <a:t>Water on the floor can make us slip.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2E624A-21C7-B48D-39EA-468B06F09C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52" y="3523835"/>
            <a:ext cx="3191946" cy="24464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04E987D-E04B-5A25-1B71-A4E2D89E747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99200">
            <a:off x="3811518" y="5138657"/>
            <a:ext cx="2189001" cy="492525"/>
          </a:xfrm>
          <a:prstGeom prst="rect">
            <a:avLst/>
          </a:prstGeom>
        </p:spPr>
      </p:pic>
      <p:pic>
        <p:nvPicPr>
          <p:cNvPr id="7" name="Picture 6" descr="A picture containing mirror, window, spectacles&#10;&#10;Description automatically generated">
            <a:extLst>
              <a:ext uri="{FF2B5EF4-FFF2-40B4-BE49-F238E27FC236}">
                <a16:creationId xmlns:a16="http://schemas.microsoft.com/office/drawing/2014/main" id="{46E7D35B-F1E2-98ED-B2EC-FDE6C1FAE5E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5304" y="3928709"/>
            <a:ext cx="3204916" cy="134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92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of Rectangle 2">
            <a:extLst>
              <a:ext uri="{FF2B5EF4-FFF2-40B4-BE49-F238E27FC236}">
                <a16:creationId xmlns:a16="http://schemas.microsoft.com/office/drawing/2014/main" id="{9071B433-AC51-C289-C4F1-8C35A066BDEC}"/>
              </a:ext>
            </a:extLst>
          </p:cNvPr>
          <p:cNvSpPr/>
          <p:nvPr/>
        </p:nvSpPr>
        <p:spPr>
          <a:xfrm>
            <a:off x="441787" y="421240"/>
            <a:ext cx="4130213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Safety in the Utility Room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720022-FC10-CDB7-A53A-2FAC9DCA006E}"/>
              </a:ext>
            </a:extLst>
          </p:cNvPr>
          <p:cNvSpPr txBox="1"/>
          <p:nvPr/>
        </p:nvSpPr>
        <p:spPr>
          <a:xfrm>
            <a:off x="798816" y="1253298"/>
            <a:ext cx="75463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dirty="0">
                <a:solidFill>
                  <a:srgbClr val="595959"/>
                </a:solidFill>
              </a:rPr>
              <a:t>There are some things in the utility room that can be dangerous.</a:t>
            </a:r>
            <a:endParaRPr lang="en-US" dirty="0">
              <a:solidFill>
                <a:srgbClr val="595959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CEC834-839C-01CC-9C64-F7C6066444F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0976" y="1745771"/>
            <a:ext cx="7557026" cy="4428998"/>
          </a:xfrm>
          <a:prstGeom prst="roundRect">
            <a:avLst>
              <a:gd name="adj" fmla="val 6178"/>
            </a:avLst>
          </a:prstGeom>
          <a:ln w="19050">
            <a:solidFill>
              <a:srgbClr val="18A0DB"/>
            </a:solidFill>
          </a:ln>
        </p:spPr>
      </p:pic>
      <p:sp>
        <p:nvSpPr>
          <p:cNvPr id="6" name="Round Diagonal Corner of Rectangle 5">
            <a:extLst>
              <a:ext uri="{FF2B5EF4-FFF2-40B4-BE49-F238E27FC236}">
                <a16:creationId xmlns:a16="http://schemas.microsoft.com/office/drawing/2014/main" id="{6DB06697-3C62-60E9-E9DE-288E68BF9463}"/>
              </a:ext>
            </a:extLst>
          </p:cNvPr>
          <p:cNvSpPr/>
          <p:nvPr/>
        </p:nvSpPr>
        <p:spPr>
          <a:xfrm>
            <a:off x="5676038" y="5543057"/>
            <a:ext cx="2702512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think of any?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01451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of Rectangle 2">
            <a:extLst>
              <a:ext uri="{FF2B5EF4-FFF2-40B4-BE49-F238E27FC236}">
                <a16:creationId xmlns:a16="http://schemas.microsoft.com/office/drawing/2014/main" id="{9071B433-AC51-C289-C4F1-8C35A066BDEC}"/>
              </a:ext>
            </a:extLst>
          </p:cNvPr>
          <p:cNvSpPr/>
          <p:nvPr/>
        </p:nvSpPr>
        <p:spPr>
          <a:xfrm>
            <a:off x="441788" y="421240"/>
            <a:ext cx="4263776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Dangers in the Utility Room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214FF6-E790-0EF6-B33F-170DE5292ACD}"/>
              </a:ext>
            </a:extLst>
          </p:cNvPr>
          <p:cNvSpPr txBox="1"/>
          <p:nvPr/>
        </p:nvSpPr>
        <p:spPr>
          <a:xfrm>
            <a:off x="798816" y="1296198"/>
            <a:ext cx="754636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18A0DB"/>
                </a:solidFill>
              </a:rPr>
              <a:t>Machines:</a:t>
            </a:r>
          </a:p>
          <a:p>
            <a:r>
              <a:rPr lang="en-GB" dirty="0">
                <a:solidFill>
                  <a:srgbClr val="595959"/>
                </a:solidFill>
              </a:rPr>
              <a:t>Washing machines and tumble dryers should only be used by adults.</a:t>
            </a:r>
          </a:p>
          <a:p>
            <a:br>
              <a:rPr lang="en-GB" dirty="0">
                <a:solidFill>
                  <a:srgbClr val="595959"/>
                </a:solidFill>
              </a:rPr>
            </a:br>
            <a:r>
              <a:rPr lang="en-GB" b="1" dirty="0">
                <a:solidFill>
                  <a:srgbClr val="18A0DB"/>
                </a:solidFill>
              </a:rPr>
              <a:t>Cleaning products:</a:t>
            </a:r>
          </a:p>
          <a:p>
            <a:r>
              <a:rPr lang="en-GB" dirty="0">
                <a:solidFill>
                  <a:srgbClr val="595959"/>
                </a:solidFill>
              </a:rPr>
              <a:t>Don’t open bottles of cleaning products or washing detergents. Don’t put them in your mouth or on your skin.</a:t>
            </a:r>
          </a:p>
          <a:p>
            <a:endParaRPr lang="en-GB" dirty="0">
              <a:solidFill>
                <a:srgbClr val="595959"/>
              </a:solidFill>
            </a:endParaRPr>
          </a:p>
          <a:p>
            <a:r>
              <a:rPr lang="en-GB" b="1" dirty="0">
                <a:solidFill>
                  <a:srgbClr val="18A0DB"/>
                </a:solidFill>
              </a:rPr>
              <a:t>The iron:</a:t>
            </a:r>
          </a:p>
          <a:p>
            <a:r>
              <a:rPr lang="en-GB" dirty="0">
                <a:solidFill>
                  <a:srgbClr val="595959"/>
                </a:solidFill>
              </a:rPr>
              <a:t>The iron is very hot and can burn us. Be careful not to trip on the lead.</a:t>
            </a:r>
            <a:endParaRPr lang="en-US" dirty="0">
              <a:solidFill>
                <a:srgbClr val="595959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A544F1-9838-44C0-BB22-7D6D20EB81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2140" r="-42140"/>
          <a:stretch/>
        </p:blipFill>
        <p:spPr>
          <a:xfrm>
            <a:off x="851525" y="4164357"/>
            <a:ext cx="2398156" cy="18380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4A50EE-F8C0-7C1F-DDB9-19507C4FA3C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0745">
            <a:off x="3837156" y="4213739"/>
            <a:ext cx="998115" cy="17003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562F2E5-3031-8BD7-EF09-6562E50B9E3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66232" y="4188687"/>
            <a:ext cx="2095073" cy="178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86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of Rectangle 2">
            <a:extLst>
              <a:ext uri="{FF2B5EF4-FFF2-40B4-BE49-F238E27FC236}">
                <a16:creationId xmlns:a16="http://schemas.microsoft.com/office/drawing/2014/main" id="{9071B433-AC51-C289-C4F1-8C35A066BDEC}"/>
              </a:ext>
            </a:extLst>
          </p:cNvPr>
          <p:cNvSpPr/>
          <p:nvPr/>
        </p:nvSpPr>
        <p:spPr>
          <a:xfrm>
            <a:off x="441787" y="421240"/>
            <a:ext cx="3606231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Safety in the Garden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94A62B-59F8-418A-C863-E195291D224C}"/>
              </a:ext>
            </a:extLst>
          </p:cNvPr>
          <p:cNvSpPr txBox="1"/>
          <p:nvPr/>
        </p:nvSpPr>
        <p:spPr>
          <a:xfrm>
            <a:off x="798816" y="1253298"/>
            <a:ext cx="75463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dirty="0">
                <a:solidFill>
                  <a:srgbClr val="595959"/>
                </a:solidFill>
              </a:rPr>
              <a:t>There are some things in the garden that can be dangerous.</a:t>
            </a:r>
            <a:endParaRPr lang="en-US" dirty="0">
              <a:solidFill>
                <a:srgbClr val="595959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B0DA7E-85A9-DBB4-0EA0-96D2FF633EE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0976" y="1745771"/>
            <a:ext cx="7557026" cy="4428998"/>
          </a:xfrm>
          <a:prstGeom prst="roundRect">
            <a:avLst>
              <a:gd name="adj" fmla="val 6178"/>
            </a:avLst>
          </a:prstGeom>
          <a:ln w="19050">
            <a:solidFill>
              <a:srgbClr val="18A0DB"/>
            </a:solidFill>
          </a:ln>
        </p:spPr>
      </p:pic>
      <p:sp>
        <p:nvSpPr>
          <p:cNvPr id="6" name="Round Diagonal Corner of Rectangle 5">
            <a:extLst>
              <a:ext uri="{FF2B5EF4-FFF2-40B4-BE49-F238E27FC236}">
                <a16:creationId xmlns:a16="http://schemas.microsoft.com/office/drawing/2014/main" id="{9791A644-07CA-B7A0-9071-CD0C1B5B2CDB}"/>
              </a:ext>
            </a:extLst>
          </p:cNvPr>
          <p:cNvSpPr/>
          <p:nvPr/>
        </p:nvSpPr>
        <p:spPr>
          <a:xfrm>
            <a:off x="5676038" y="5543057"/>
            <a:ext cx="2702512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think of any?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82936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of Rectangle 2">
            <a:extLst>
              <a:ext uri="{FF2B5EF4-FFF2-40B4-BE49-F238E27FC236}">
                <a16:creationId xmlns:a16="http://schemas.microsoft.com/office/drawing/2014/main" id="{9071B433-AC51-C289-C4F1-8C35A066BDEC}"/>
              </a:ext>
            </a:extLst>
          </p:cNvPr>
          <p:cNvSpPr/>
          <p:nvPr/>
        </p:nvSpPr>
        <p:spPr>
          <a:xfrm>
            <a:off x="441788" y="421240"/>
            <a:ext cx="3493214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Dangers in the Garden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A71A6E-C519-61C8-8CCC-CDFFF3BC16DC}"/>
              </a:ext>
            </a:extLst>
          </p:cNvPr>
          <p:cNvSpPr txBox="1"/>
          <p:nvPr/>
        </p:nvSpPr>
        <p:spPr>
          <a:xfrm>
            <a:off x="746107" y="1205414"/>
            <a:ext cx="7546368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>
                <a:solidFill>
                  <a:srgbClr val="18A0DB"/>
                </a:solidFill>
              </a:rPr>
              <a:t>Dogs and animals: </a:t>
            </a:r>
            <a:r>
              <a:rPr lang="en-GB" sz="1600" dirty="0">
                <a:solidFill>
                  <a:srgbClr val="595959"/>
                </a:solidFill>
              </a:rPr>
              <a:t>We need to be careful around dogs and other animals, especially ones we don’t know.</a:t>
            </a:r>
          </a:p>
          <a:p>
            <a:endParaRPr lang="en-GB" sz="1600" dirty="0">
              <a:solidFill>
                <a:srgbClr val="595959"/>
              </a:solidFill>
            </a:endParaRPr>
          </a:p>
          <a:p>
            <a:r>
              <a:rPr lang="en-GB" sz="1600" b="1" dirty="0">
                <a:solidFill>
                  <a:srgbClr val="18A0DB"/>
                </a:solidFill>
              </a:rPr>
              <a:t>Strangers: </a:t>
            </a:r>
            <a:r>
              <a:rPr lang="en-GB" sz="1600" dirty="0">
                <a:solidFill>
                  <a:srgbClr val="595959"/>
                </a:solidFill>
              </a:rPr>
              <a:t>When playing in the garden, we must always have an adult with us. We must never talk to strangers.</a:t>
            </a:r>
          </a:p>
          <a:p>
            <a:endParaRPr lang="en-GB" sz="1600" dirty="0">
              <a:solidFill>
                <a:srgbClr val="595959"/>
              </a:solidFill>
            </a:endParaRPr>
          </a:p>
          <a:p>
            <a:r>
              <a:rPr lang="en-GB" sz="1600" b="1" dirty="0">
                <a:solidFill>
                  <a:srgbClr val="18A0DB"/>
                </a:solidFill>
              </a:rPr>
              <a:t>Trips: </a:t>
            </a:r>
            <a:r>
              <a:rPr lang="en-GB" sz="1600" dirty="0">
                <a:solidFill>
                  <a:srgbClr val="595959"/>
                </a:solidFill>
              </a:rPr>
              <a:t>Toys and other items can make us trip in the garden. We should put them away once we are finished.</a:t>
            </a:r>
          </a:p>
          <a:p>
            <a:endParaRPr lang="en-GB" sz="1600" dirty="0">
              <a:solidFill>
                <a:srgbClr val="595959"/>
              </a:solidFill>
            </a:endParaRPr>
          </a:p>
          <a:p>
            <a:r>
              <a:rPr lang="en-GB" sz="1600" b="1" dirty="0">
                <a:solidFill>
                  <a:srgbClr val="18A0DB"/>
                </a:solidFill>
              </a:rPr>
              <a:t>Bicycles and scooters: </a:t>
            </a:r>
            <a:r>
              <a:rPr lang="en-GB" sz="1600" dirty="0">
                <a:solidFill>
                  <a:srgbClr val="595959"/>
                </a:solidFill>
              </a:rPr>
              <a:t>We should always wear a helmet when using bicycles and other toys that go fast.</a:t>
            </a:r>
          </a:p>
          <a:p>
            <a:endParaRPr lang="en-GB" sz="1600" dirty="0">
              <a:solidFill>
                <a:srgbClr val="595959"/>
              </a:solidFill>
            </a:endParaRPr>
          </a:p>
          <a:p>
            <a:r>
              <a:rPr lang="en-GB" sz="1600" b="1" dirty="0">
                <a:solidFill>
                  <a:srgbClr val="18A0DB"/>
                </a:solidFill>
              </a:rPr>
              <a:t>Barbeque:</a:t>
            </a:r>
            <a:r>
              <a:rPr lang="en-GB" sz="1600" dirty="0">
                <a:solidFill>
                  <a:srgbClr val="595959"/>
                </a:solidFill>
              </a:rPr>
              <a:t> Barbeques are very hot and can burn us.</a:t>
            </a:r>
          </a:p>
          <a:p>
            <a:br>
              <a:rPr lang="en-GB" sz="1600" dirty="0">
                <a:solidFill>
                  <a:srgbClr val="595959"/>
                </a:solidFill>
              </a:rPr>
            </a:br>
            <a:endParaRPr lang="en-US" sz="1600" dirty="0">
              <a:solidFill>
                <a:srgbClr val="595959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4957CF-E661-219D-F327-2CB3FDD860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5235" r="-15235"/>
          <a:stretch/>
        </p:blipFill>
        <p:spPr>
          <a:xfrm>
            <a:off x="626501" y="4641099"/>
            <a:ext cx="1981947" cy="15190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4134D54-9449-9D9B-15F6-27C12D6E81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6459" y="4630826"/>
            <a:ext cx="1575090" cy="1519077"/>
          </a:xfrm>
          <a:prstGeom prst="ellipse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60174B5-A319-E41A-4E1D-556A3931CC2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8925" r="-28925"/>
          <a:stretch/>
        </p:blipFill>
        <p:spPr>
          <a:xfrm>
            <a:off x="4399834" y="4699875"/>
            <a:ext cx="1801770" cy="138097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9EAEB5D-371B-C1AB-0273-ABC4823D57E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7997" b="-17997"/>
          <a:stretch/>
        </p:blipFill>
        <p:spPr>
          <a:xfrm>
            <a:off x="6100948" y="3784857"/>
            <a:ext cx="1489066" cy="114130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3E41BB7-7AD6-9698-CC98-CB85DDE32AF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0510" r="-30510"/>
          <a:stretch/>
        </p:blipFill>
        <p:spPr>
          <a:xfrm>
            <a:off x="6574848" y="4926162"/>
            <a:ext cx="1801770" cy="1380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04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of Rectangle 2">
            <a:extLst>
              <a:ext uri="{FF2B5EF4-FFF2-40B4-BE49-F238E27FC236}">
                <a16:creationId xmlns:a16="http://schemas.microsoft.com/office/drawing/2014/main" id="{9071B433-AC51-C289-C4F1-8C35A066BDEC}"/>
              </a:ext>
            </a:extLst>
          </p:cNvPr>
          <p:cNvSpPr/>
          <p:nvPr/>
        </p:nvSpPr>
        <p:spPr>
          <a:xfrm>
            <a:off x="441787" y="421240"/>
            <a:ext cx="3606231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Safety in the Shed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6903C7-1370-F6AF-BF22-E55B2CAF8427}"/>
              </a:ext>
            </a:extLst>
          </p:cNvPr>
          <p:cNvSpPr txBox="1"/>
          <p:nvPr/>
        </p:nvSpPr>
        <p:spPr>
          <a:xfrm>
            <a:off x="798816" y="1253298"/>
            <a:ext cx="75463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dirty="0">
                <a:solidFill>
                  <a:srgbClr val="595959"/>
                </a:solidFill>
              </a:rPr>
              <a:t>There are some things in the shed that can be dangerous.</a:t>
            </a:r>
            <a:endParaRPr lang="en-US" dirty="0">
              <a:solidFill>
                <a:srgbClr val="595959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FCF382-F65B-7D2A-475B-8EFB71605D6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0976" y="1745771"/>
            <a:ext cx="7557026" cy="4428998"/>
          </a:xfrm>
          <a:prstGeom prst="roundRect">
            <a:avLst>
              <a:gd name="adj" fmla="val 6178"/>
            </a:avLst>
          </a:prstGeom>
          <a:ln w="19050">
            <a:solidFill>
              <a:srgbClr val="18A0DB"/>
            </a:solidFill>
          </a:ln>
        </p:spPr>
      </p:pic>
      <p:sp>
        <p:nvSpPr>
          <p:cNvPr id="6" name="Round Diagonal Corner of Rectangle 5">
            <a:extLst>
              <a:ext uri="{FF2B5EF4-FFF2-40B4-BE49-F238E27FC236}">
                <a16:creationId xmlns:a16="http://schemas.microsoft.com/office/drawing/2014/main" id="{03072CAB-4E81-5B06-6A1B-9B30DA7A6DDB}"/>
              </a:ext>
            </a:extLst>
          </p:cNvPr>
          <p:cNvSpPr/>
          <p:nvPr/>
        </p:nvSpPr>
        <p:spPr>
          <a:xfrm>
            <a:off x="5676038" y="5543057"/>
            <a:ext cx="2702512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think of any?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30813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of Rectangle 2">
            <a:extLst>
              <a:ext uri="{FF2B5EF4-FFF2-40B4-BE49-F238E27FC236}">
                <a16:creationId xmlns:a16="http://schemas.microsoft.com/office/drawing/2014/main" id="{9071B433-AC51-C289-C4F1-8C35A066BDEC}"/>
              </a:ext>
            </a:extLst>
          </p:cNvPr>
          <p:cNvSpPr/>
          <p:nvPr/>
        </p:nvSpPr>
        <p:spPr>
          <a:xfrm>
            <a:off x="441788" y="421240"/>
            <a:ext cx="3493214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Dangers in the Shed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E10894-D15A-EFB7-47B1-0AA04454209D}"/>
              </a:ext>
            </a:extLst>
          </p:cNvPr>
          <p:cNvSpPr txBox="1"/>
          <p:nvPr/>
        </p:nvSpPr>
        <p:spPr>
          <a:xfrm>
            <a:off x="798816" y="1253298"/>
            <a:ext cx="754636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18A0DB"/>
                </a:solidFill>
              </a:rPr>
              <a:t>Tools: </a:t>
            </a:r>
            <a:r>
              <a:rPr lang="en-GB" dirty="0">
                <a:solidFill>
                  <a:srgbClr val="595959"/>
                </a:solidFill>
              </a:rPr>
              <a:t>Garden tools can be sharp and should only be used by adults.</a:t>
            </a:r>
          </a:p>
          <a:p>
            <a:endParaRPr lang="en-GB" dirty="0">
              <a:solidFill>
                <a:srgbClr val="595959"/>
              </a:solidFill>
            </a:endParaRPr>
          </a:p>
          <a:p>
            <a:r>
              <a:rPr lang="en-GB" b="1" dirty="0">
                <a:solidFill>
                  <a:srgbClr val="18A0DB"/>
                </a:solidFill>
              </a:rPr>
              <a:t>Chemicals: </a:t>
            </a:r>
            <a:r>
              <a:rPr lang="en-GB" dirty="0">
                <a:solidFill>
                  <a:srgbClr val="595959"/>
                </a:solidFill>
              </a:rPr>
              <a:t>Sometimes people store chemicals in their sheds. Don’t open or touch chemicals.</a:t>
            </a:r>
          </a:p>
          <a:p>
            <a:endParaRPr lang="en-GB" dirty="0">
              <a:solidFill>
                <a:srgbClr val="595959"/>
              </a:solidFill>
            </a:endParaRPr>
          </a:p>
          <a:p>
            <a:r>
              <a:rPr lang="en-GB" b="1" dirty="0">
                <a:solidFill>
                  <a:srgbClr val="18A0DB"/>
                </a:solidFill>
              </a:rPr>
              <a:t>Bicycles and other heavy objects: </a:t>
            </a:r>
            <a:r>
              <a:rPr lang="en-GB" dirty="0">
                <a:solidFill>
                  <a:srgbClr val="595959"/>
                </a:solidFill>
              </a:rPr>
              <a:t>Heavy objects like chairs and bicycles could injure us if they fall on us.</a:t>
            </a:r>
            <a:endParaRPr lang="en-US" dirty="0">
              <a:solidFill>
                <a:srgbClr val="595959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1698B3D-D49F-C839-094F-3C14270117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5928" r="-55928"/>
          <a:stretch/>
        </p:blipFill>
        <p:spPr>
          <a:xfrm rot="20876106">
            <a:off x="2903" y="3591193"/>
            <a:ext cx="3191946" cy="244648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7F02C4B-1D1F-BF21-339F-A79925017DC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97057" y="3928709"/>
            <a:ext cx="1074943" cy="205740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D0E2EBD-8D30-4033-1D90-AE1967BFBAD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1211" y="4217978"/>
            <a:ext cx="2623973" cy="1478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69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of Rectangle 2">
            <a:extLst>
              <a:ext uri="{FF2B5EF4-FFF2-40B4-BE49-F238E27FC236}">
                <a16:creationId xmlns:a16="http://schemas.microsoft.com/office/drawing/2014/main" id="{9071B433-AC51-C289-C4F1-8C35A066BDEC}"/>
              </a:ext>
            </a:extLst>
          </p:cNvPr>
          <p:cNvSpPr/>
          <p:nvPr/>
        </p:nvSpPr>
        <p:spPr>
          <a:xfrm>
            <a:off x="441788" y="421240"/>
            <a:ext cx="1746608" cy="657547"/>
          </a:xfrm>
          <a:prstGeom prst="round2Diag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Remember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70024E-7F57-51B2-C61C-D7C2AF9355C0}"/>
              </a:ext>
            </a:extLst>
          </p:cNvPr>
          <p:cNvSpPr txBox="1"/>
          <p:nvPr/>
        </p:nvSpPr>
        <p:spPr>
          <a:xfrm>
            <a:off x="746107" y="1380074"/>
            <a:ext cx="483276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595959"/>
                </a:solidFill>
              </a:rPr>
              <a:t>Sharp, hot objects are dangerous and should be used by adults.</a:t>
            </a:r>
          </a:p>
          <a:p>
            <a:br>
              <a:rPr lang="en-GB" dirty="0">
                <a:solidFill>
                  <a:srgbClr val="595959"/>
                </a:solidFill>
              </a:rPr>
            </a:br>
            <a:r>
              <a:rPr lang="en-GB" dirty="0">
                <a:solidFill>
                  <a:srgbClr val="595959"/>
                </a:solidFill>
              </a:rPr>
              <a:t>Don’t open cleaning products, medicines or other chemicals. Never put them in your mouth, especially anything that we aren’t sure what it is.</a:t>
            </a:r>
          </a:p>
          <a:p>
            <a:br>
              <a:rPr lang="en-GB" dirty="0">
                <a:solidFill>
                  <a:srgbClr val="595959"/>
                </a:solidFill>
              </a:rPr>
            </a:br>
            <a:r>
              <a:rPr lang="en-GB" dirty="0">
                <a:solidFill>
                  <a:srgbClr val="595959"/>
                </a:solidFill>
              </a:rPr>
              <a:t>Sockets and switches are used for electricity. Don’t touch them, especially if your hands are wet. Never stick anything into toasters </a:t>
            </a:r>
            <a:br>
              <a:rPr lang="en-GB" dirty="0">
                <a:solidFill>
                  <a:srgbClr val="595959"/>
                </a:solidFill>
              </a:rPr>
            </a:br>
            <a:r>
              <a:rPr lang="en-GB" dirty="0">
                <a:solidFill>
                  <a:srgbClr val="595959"/>
                </a:solidFill>
              </a:rPr>
              <a:t>or sockets.</a:t>
            </a:r>
          </a:p>
          <a:p>
            <a:endParaRPr lang="en-GB" dirty="0">
              <a:solidFill>
                <a:srgbClr val="595959"/>
              </a:solidFill>
            </a:endParaRPr>
          </a:p>
          <a:p>
            <a:r>
              <a:rPr lang="en-GB" dirty="0">
                <a:solidFill>
                  <a:srgbClr val="595959"/>
                </a:solidFill>
              </a:rPr>
              <a:t>Tidy up behind you so that nobody trips and falls. Be careful if the ground is wet, or if there are leads or wires in the way.</a:t>
            </a: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8E12441C-1549-A981-9915-CCB584ED8A7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0238" y="986320"/>
            <a:ext cx="25774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42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06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</TotalTime>
  <Words>744</Words>
  <Application>Microsoft Office PowerPoint</Application>
  <PresentationFormat>On-screen Show (4:3)</PresentationFormat>
  <Paragraphs>70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Alison Aldridge</cp:lastModifiedBy>
  <cp:revision>5</cp:revision>
  <dcterms:created xsi:type="dcterms:W3CDTF">2022-05-24T11:42:01Z</dcterms:created>
  <dcterms:modified xsi:type="dcterms:W3CDTF">2024-02-26T14:26:56Z</dcterms:modified>
</cp:coreProperties>
</file>